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7" r:id="rId2"/>
    <p:sldId id="273" r:id="rId3"/>
    <p:sldId id="275" r:id="rId4"/>
    <p:sldId id="256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2"/>
    <p:restoredTop sz="90000"/>
  </p:normalViewPr>
  <p:slideViewPr>
    <p:cSldViewPr snapToGrid="0" snapToObjects="1">
      <p:cViewPr varScale="1">
        <p:scale>
          <a:sx n="115" d="100"/>
          <a:sy n="115" d="100"/>
        </p:scale>
        <p:origin x="2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dirty="0"/>
              <a:t>What is your dream job?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Where do you want to work?</a:t>
            </a:r>
          </a:p>
          <a:p>
            <a:endParaRPr lang="en-US" sz="1200" dirty="0"/>
          </a:p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E326D-AC9E-2B42-BA34-DCE008CC16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CEE-355 also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zimmermant@uwstout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attersonm@uwstout.edu" TargetMode="External"/><Relationship Id="rId5" Type="http://schemas.openxmlformats.org/officeDocument/2006/relationships/hyperlink" Target="mailto:sinkovitsd@uwstout.edu" TargetMode="External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pattersonm@uwstout.ed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7" y="1783959"/>
            <a:ext cx="5095967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sng" dirty="0"/>
              <a:t>Engineering 3-2 Programs</a:t>
            </a:r>
            <a:br>
              <a:rPr lang="en-US" sz="4000" b="1" u="sng" dirty="0"/>
            </a:br>
            <a:br>
              <a:rPr lang="en-US" sz="4000" dirty="0"/>
            </a:br>
            <a:r>
              <a:rPr lang="en-US" sz="4000" dirty="0"/>
              <a:t>3 years at one school</a:t>
            </a:r>
            <a:br>
              <a:rPr lang="en-US" sz="4000" dirty="0"/>
            </a:br>
            <a:r>
              <a:rPr lang="en-US" sz="4000" dirty="0"/>
              <a:t>2 years at an engineering school</a:t>
            </a:r>
            <a:br>
              <a:rPr lang="en-US" sz="4000" dirty="0"/>
            </a:br>
            <a:r>
              <a:rPr lang="en-US" sz="4000" dirty="0"/>
              <a:t>Dual Degree in Physics and Engineering</a:t>
            </a:r>
            <a:endParaRPr lang="en-US" sz="3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98F39-AB28-9A4B-94B7-EAC57C152CB4}"/>
              </a:ext>
            </a:extLst>
          </p:cNvPr>
          <p:cNvSpPr txBox="1">
            <a:spLocks/>
          </p:cNvSpPr>
          <p:nvPr/>
        </p:nvSpPr>
        <p:spPr>
          <a:xfrm>
            <a:off x="6620302" y="4494523"/>
            <a:ext cx="522229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81" y="4115833"/>
            <a:ext cx="3606624" cy="2704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3781" y="5897471"/>
            <a:ext cx="3606624" cy="92333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Modeling, and Quantum Computers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trike="sngStrike" dirty="0"/>
              <a:t>ASAP-ME: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610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trike="sngStrike" dirty="0">
                <a:solidFill>
                  <a:srgbClr val="FF0000"/>
                </a:solidFill>
              </a:rPr>
              <a:t>Applied Science: Applied Physics and Mechanical Engineering Double Major</a:t>
            </a:r>
            <a:endParaRPr lang="en-US" sz="2400" strike="sngStrike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4DD6CB-0B02-2558-D34F-EE4C43095D20}"/>
              </a:ext>
            </a:extLst>
          </p:cNvPr>
          <p:cNvSpPr/>
          <p:nvPr/>
        </p:nvSpPr>
        <p:spPr>
          <a:xfrm>
            <a:off x="3149453" y="1370668"/>
            <a:ext cx="373871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cap="none" spc="0" dirty="0" err="1">
                <a:ln/>
                <a:solidFill>
                  <a:schemeClr val="accent4"/>
                </a:solidFill>
                <a:effectLst/>
              </a:rPr>
              <a:t>PhyME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DCB87F-BCAA-82EF-B636-6DCE2960B52F}"/>
              </a:ext>
            </a:extLst>
          </p:cNvPr>
          <p:cNvSpPr txBox="1"/>
          <p:nvPr/>
        </p:nvSpPr>
        <p:spPr>
          <a:xfrm>
            <a:off x="3060487" y="2696314"/>
            <a:ext cx="5215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Double-Major in Physics and Mechanical Engineering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D0E06F-9EBA-97AA-6F8C-302D15BBA7AF}"/>
              </a:ext>
            </a:extLst>
          </p:cNvPr>
          <p:cNvSpPr/>
          <p:nvPr/>
        </p:nvSpPr>
        <p:spPr>
          <a:xfrm rot="1752109">
            <a:off x="7323297" y="2967334"/>
            <a:ext cx="41880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B.S. in Physics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29C91-C3AB-4FDE-7F42-EE46AAC76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8BC47A-C6BC-EA8B-BF2F-962E34EF39D2}"/>
              </a:ext>
            </a:extLst>
          </p:cNvPr>
          <p:cNvSpPr txBox="1"/>
          <p:nvPr/>
        </p:nvSpPr>
        <p:spPr>
          <a:xfrm>
            <a:off x="10274196" y="2612600"/>
            <a:ext cx="180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 QR Code to see flowchart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4FF3E-F445-36F0-237B-B3BCEC2302BC}"/>
              </a:ext>
            </a:extLst>
          </p:cNvPr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4"/>
              </a:rPr>
              <a:t>zimmermant@uwstout.edu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4065F-1DA8-E61D-A983-25FEA54F5C7F}"/>
              </a:ext>
            </a:extLst>
          </p:cNvPr>
          <p:cNvSpPr txBox="1"/>
          <p:nvPr/>
        </p:nvSpPr>
        <p:spPr>
          <a:xfrm>
            <a:off x="52896" y="1542151"/>
            <a:ext cx="3773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  <a:p>
            <a:r>
              <a:rPr lang="en-US" dirty="0"/>
              <a:t>Applied Electromagnetics</a:t>
            </a:r>
          </a:p>
          <a:p>
            <a:r>
              <a:rPr lang="en-US" dirty="0"/>
              <a:t>Computer Science I and II</a:t>
            </a:r>
          </a:p>
        </p:txBody>
      </p:sp>
    </p:spTree>
    <p:extLst>
      <p:ext uri="{BB962C8B-B14F-4D97-AF65-F5344CB8AC3E}">
        <p14:creationId xmlns:p14="http://schemas.microsoft.com/office/powerpoint/2010/main" val="3990531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FAFE9C9C-660A-9947-AFED-A2155388790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-2" b="1227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FF545-859C-0649-91D7-240F4C5E2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" r="-2" b="2180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75C98-C24F-C74E-9399-A248C1E9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95" y="32111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Physics Minor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C5317-1243-424C-A9B1-6B4DD4D281FA}"/>
              </a:ext>
            </a:extLst>
          </p:cNvPr>
          <p:cNvSpPr txBox="1">
            <a:spLocks/>
          </p:cNvSpPr>
          <p:nvPr/>
        </p:nvSpPr>
        <p:spPr>
          <a:xfrm>
            <a:off x="128016" y="940959"/>
            <a:ext cx="6262256" cy="4567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Statics</a:t>
            </a:r>
            <a:r>
              <a:rPr lang="en-US" sz="2400" dirty="0"/>
              <a:t> and </a:t>
            </a:r>
            <a:r>
              <a:rPr lang="en-US" sz="2400" b="1" dirty="0"/>
              <a:t>Dynamics</a:t>
            </a:r>
            <a:r>
              <a:rPr lang="en-US" sz="2400" dirty="0"/>
              <a:t> </a:t>
            </a:r>
            <a:r>
              <a:rPr lang="en-US" sz="2400" u="sng" dirty="0"/>
              <a:t>or</a:t>
            </a:r>
            <a:r>
              <a:rPr lang="en-US" sz="2400" dirty="0"/>
              <a:t> University Physics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University Physics 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11 credits from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PHYS-139 Intro to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CEE-355</a:t>
            </a:r>
            <a:r>
              <a:rPr lang="en-US" dirty="0"/>
              <a:t> Applied E&amp;M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Any PHYS-3XX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Thermodynamics (PHYS-222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b="1" dirty="0"/>
              <a:t>ENGR-275</a:t>
            </a:r>
            <a:r>
              <a:rPr lang="en-US" dirty="0"/>
              <a:t> </a:t>
            </a:r>
            <a:r>
              <a:rPr lang="en-US" u="sng" dirty="0"/>
              <a:t>or</a:t>
            </a:r>
            <a:r>
              <a:rPr lang="en-US" dirty="0"/>
              <a:t> ME-390)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sz="1900" dirty="0"/>
              <a:t>Classes in bold are ones you take for your major </a:t>
            </a:r>
          </a:p>
          <a:p>
            <a:pPr marL="457200" lvl="1" indent="0">
              <a:buNone/>
            </a:pPr>
            <a:r>
              <a:rPr lang="en-US" sz="1900" dirty="0"/>
              <a:t>so you only need 5 more credits for the minor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Contact Prof. </a:t>
            </a:r>
            <a:r>
              <a:rPr lang="en-US" dirty="0" err="1"/>
              <a:t>Sinkovits</a:t>
            </a:r>
            <a:r>
              <a:rPr lang="en-US" dirty="0"/>
              <a:t> for information: </a:t>
            </a:r>
            <a:r>
              <a:rPr lang="en-US" dirty="0">
                <a:hlinkClick r:id="rId5"/>
              </a:rPr>
              <a:t>sinkovitsd@uwstout.edu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C1368-4FB2-561A-E64B-41EA2225CB15}"/>
              </a:ext>
            </a:extLst>
          </p:cNvPr>
          <p:cNvSpPr txBox="1"/>
          <p:nvPr/>
        </p:nvSpPr>
        <p:spPr>
          <a:xfrm>
            <a:off x="128017" y="5917041"/>
            <a:ext cx="4845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take a look at the Material Science minor and the new Semiconductor Manufacturing minor</a:t>
            </a:r>
          </a:p>
          <a:p>
            <a:r>
              <a:rPr lang="en-US" dirty="0"/>
              <a:t>Contact Dr. Patterson: </a:t>
            </a:r>
            <a:r>
              <a:rPr lang="en-US" dirty="0">
                <a:hlinkClick r:id="rId6"/>
              </a:rPr>
              <a:t>pattersonm@uwstout.edu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8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 person presents a MagFly superconductor skate during the Science Festival on October 12, 2011 in... [+] Paris, a 'floating' universal magnet system by German B.T. Innovation Company that allows a hundred-kilo person to levitate. (Photo: BERTRAND GUAY/AFP/Getty Images)">
            <a:extLst>
              <a:ext uri="{FF2B5EF4-FFF2-40B4-BE49-F238E27FC236}">
                <a16:creationId xmlns:a16="http://schemas.microsoft.com/office/drawing/2014/main" id="{7D8D2B0C-DB1B-A441-A618-36789A9F4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1"/>
          <a:stretch/>
        </p:blipFill>
        <p:spPr bwMode="auto">
          <a:xfrm>
            <a:off x="0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C349D32F-6608-204A-8315-2DCD82F0F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8D5C2D52-E666-3145-9188-49869F2D08B9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1524000" y="788729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PHYS-427 (3 cr.)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Solid State and Condensed Matter Physics</a:t>
            </a:r>
          </a:p>
        </p:txBody>
      </p:sp>
      <p:sp>
        <p:nvSpPr>
          <p:cNvPr id="19" name="Text Box 54">
            <a:extLst>
              <a:ext uri="{FF2B5EF4-FFF2-40B4-BE49-F238E27FC236}">
                <a16:creationId xmlns:a16="http://schemas.microsoft.com/office/drawing/2014/main" id="{5DF791F4-002F-BE40-AAEF-B550A444FDAB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1524000" y="3268404"/>
            <a:ext cx="11314670" cy="27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Crystalline structure, lattice vibration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and energy states, Brillouin zones,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electrons in metals, energy bands and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gaps, diffraction.</a:t>
            </a:r>
          </a:p>
          <a:p>
            <a:pPr lvl="0" algn="l"/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lvl="0" algn="l"/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Spring 2025, MWF 2:30 PM </a:t>
            </a:r>
          </a:p>
          <a:p>
            <a:pPr algn="l"/>
            <a:endParaRPr lang="en-US" altLang="en-US" sz="1600" dirty="0"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algn="l"/>
            <a:endParaRPr lang="en-US" altLang="en-US" sz="1600" dirty="0"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algn="l"/>
            <a:r>
              <a:rPr lang="en-US" altLang="en-US" sz="16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pre-req: PHYS-282 </a:t>
            </a:r>
            <a:r>
              <a:rPr lang="en-US" altLang="en-US" sz="1600" i="1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University Physics II</a:t>
            </a:r>
          </a:p>
          <a:p>
            <a:pPr lvl="0" algn="l"/>
            <a:endParaRPr lang="en-US" altLang="en-US" sz="1600" dirty="0"/>
          </a:p>
          <a:p>
            <a:pPr lvl="0" algn="l"/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Next offering: Spring 2027 </a:t>
            </a:r>
          </a:p>
          <a:p>
            <a:pPr lvl="0" algn="l"/>
            <a:r>
              <a:rPr lang="en-US" altLang="en-US" sz="2000" dirty="0">
                <a:latin typeface="Constantia" panose="02030602050306030303" pitchFamily="18" charset="0"/>
                <a:hlinkClick r:id="rId3"/>
              </a:rPr>
              <a:t>pattersonm@uwstout.edu</a:t>
            </a:r>
            <a:endParaRPr lang="en-US" altLang="en-US" dirty="0">
              <a:latin typeface="Constantia" panose="02030602050306030303" pitchFamily="18" charset="0"/>
            </a:endParaRPr>
          </a:p>
          <a:p>
            <a:pPr lvl="0" algn="l"/>
            <a:endParaRPr lang="en-US" altLang="en-US" dirty="0">
              <a:latin typeface="Constantia" panose="0203060205030603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  <a:tab pos="4572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Required in </a:t>
            </a:r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lang="en-US" altLang="en-US" sz="12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B.S. in Physics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B.S. in Applied Science</a:t>
            </a:r>
          </a:p>
          <a:p>
            <a:pPr lvl="2" algn="l">
              <a:lnSpc>
                <a:spcPct val="100000"/>
              </a:lnSpc>
              <a:buFontTx/>
              <a:buChar char="•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Applied Physics (APP) concentration</a:t>
            </a:r>
          </a:p>
          <a:p>
            <a:pPr lvl="2" algn="l">
              <a:lnSpc>
                <a:spcPct val="100000"/>
              </a:lnSpc>
              <a:buFontTx/>
              <a:buChar char="•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Materials and Nanoscience (MNS) concentration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  <a:tab pos="4572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Elective for </a:t>
            </a:r>
            <a:endParaRPr lang="en-US" altLang="en-US" sz="1400" dirty="0"/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Minors in: Materials Science, Physics, Semiconductor Manufacturing</a:t>
            </a:r>
            <a:endParaRPr lang="en-US" altLang="en-US" sz="1200" dirty="0"/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Industrial Chemistry</a:t>
            </a:r>
            <a:r>
              <a:rPr lang="en-US" altLang="en-US" sz="12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 concentration of Applied Science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7757B-26BD-E24C-B585-D4A699222DB7}"/>
              </a:ext>
            </a:extLst>
          </p:cNvPr>
          <p:cNvSpPr txBox="1"/>
          <p:nvPr/>
        </p:nvSpPr>
        <p:spPr>
          <a:xfrm>
            <a:off x="0" y="6586149"/>
            <a:ext cx="12252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MagFly</a:t>
            </a:r>
            <a:r>
              <a:rPr lang="en-US" sz="1200" dirty="0"/>
              <a:t> superconductor skate, a 'floating' universal magnet system by German B.T. Innovation Company that allows a hundred-kilo person to levitate. (Photo: BERTRAND GUAY/AFP/Getty Images)</a:t>
            </a:r>
          </a:p>
        </p:txBody>
      </p:sp>
    </p:spTree>
    <p:extLst>
      <p:ext uri="{BB962C8B-B14F-4D97-AF65-F5344CB8AC3E}">
        <p14:creationId xmlns:p14="http://schemas.microsoft.com/office/powerpoint/2010/main" val="3040140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7" y="401247"/>
            <a:ext cx="5248219" cy="1154400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Upcoming Courses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8DC1B4-9C49-491A-B0C4-CF9ABED0C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4" name="Picture 4" descr="Arbor Scientific PhiTOP">
            <a:extLst>
              <a:ext uri="{FF2B5EF4-FFF2-40B4-BE49-F238E27FC236}">
                <a16:creationId xmlns:a16="http://schemas.microsoft.com/office/drawing/2014/main" id="{0B6A5C80-B62B-8404-FFAF-21D9D2D16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0" r="18522" b="3"/>
          <a:stretch/>
        </p:blipFill>
        <p:spPr bwMode="auto">
          <a:xfrm>
            <a:off x="477541" y="269354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E5C89038-920A-4C2C-96CF-80507027B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8266"/>
            <a:ext cx="805908" cy="805908"/>
            <a:chOff x="817371" y="4276255"/>
            <a:chExt cx="413564" cy="413564"/>
          </a:xfrm>
          <a:solidFill>
            <a:srgbClr val="FFFFFF"/>
          </a:solidFill>
        </p:grpSpPr>
        <p:sp>
          <p:nvSpPr>
            <p:cNvPr id="56" name="Graphic 212">
              <a:extLst>
                <a:ext uri="{FF2B5EF4-FFF2-40B4-BE49-F238E27FC236}">
                  <a16:creationId xmlns:a16="http://schemas.microsoft.com/office/drawing/2014/main" id="{8D8F13C5-4B99-432F-A339-372E57EB6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7" name="Graphic 212">
              <a:extLst>
                <a:ext uri="{FF2B5EF4-FFF2-40B4-BE49-F238E27FC236}">
                  <a16:creationId xmlns:a16="http://schemas.microsoft.com/office/drawing/2014/main" id="{413EEA21-9A3A-47C8-A94C-D6EFE2EF5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A15111C-2752-4649-B55B-B93FF93F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3516"/>
            <a:ext cx="805908" cy="805908"/>
            <a:chOff x="817371" y="4276255"/>
            <a:chExt cx="413564" cy="413564"/>
          </a:xfrm>
          <a:solidFill>
            <a:schemeClr val="accent2">
              <a:alpha val="30000"/>
            </a:schemeClr>
          </a:solidFill>
        </p:grpSpPr>
        <p:sp>
          <p:nvSpPr>
            <p:cNvPr id="60" name="Graphic 212">
              <a:extLst>
                <a:ext uri="{FF2B5EF4-FFF2-40B4-BE49-F238E27FC236}">
                  <a16:creationId xmlns:a16="http://schemas.microsoft.com/office/drawing/2014/main" id="{877E3FF1-E4B8-49CB-9DD6-7D2067808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1" name="Graphic 212">
              <a:extLst>
                <a:ext uri="{FF2B5EF4-FFF2-40B4-BE49-F238E27FC236}">
                  <a16:creationId xmlns:a16="http://schemas.microsoft.com/office/drawing/2014/main" id="{945D9A4A-CCDB-40CE-BD57-15BE15B87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8419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Fall 2025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Applied Optics and Photonics (PHYS-335)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Quantum Information Science and Engineering Minor coming soon</a:t>
            </a:r>
          </a:p>
        </p:txBody>
      </p:sp>
      <p:pic>
        <p:nvPicPr>
          <p:cNvPr id="11" name="Picture 10" descr="A close up of a machine&#10;&#10;Description automatically generated">
            <a:extLst>
              <a:ext uri="{FF2B5EF4-FFF2-40B4-BE49-F238E27FC236}">
                <a16:creationId xmlns:a16="http://schemas.microsoft.com/office/drawing/2014/main" id="{B438B4E5-F964-AE48-8C9B-AC1208F42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39" r="1162" b="1"/>
          <a:stretch/>
        </p:blipFill>
        <p:spPr>
          <a:xfrm>
            <a:off x="1828492" y="3481328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pic>
        <p:nvPicPr>
          <p:cNvPr id="10" name="Picture 9" descr="A blue and white circle with white text&#10;&#10;Description automatically generated">
            <a:extLst>
              <a:ext uri="{FF2B5EF4-FFF2-40B4-BE49-F238E27FC236}">
                <a16:creationId xmlns:a16="http://schemas.microsoft.com/office/drawing/2014/main" id="{F640A8F5-26D6-EF4B-AD0C-0C0D41001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19" r="34481"/>
          <a:stretch/>
        </p:blipFill>
        <p:spPr>
          <a:xfrm>
            <a:off x="3820702" y="1675969"/>
            <a:ext cx="2167719" cy="2167719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63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057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7868</TotalTime>
  <Words>496</Words>
  <Application>Microsoft Macintosh PowerPoint</Application>
  <PresentationFormat>Widescreen</PresentationFormat>
  <Paragraphs>82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Constantia</vt:lpstr>
      <vt:lpstr>Office Theme</vt:lpstr>
      <vt:lpstr>Engineering 3-2 Programs  3 years at one school 2 years at an engineering school Dual Degree in Physics and Engineering</vt:lpstr>
      <vt:lpstr>Physics at UW-Stout</vt:lpstr>
      <vt:lpstr>Physics Minor</vt:lpstr>
      <vt:lpstr>PHYS-427 (3 cr.) Solid State and Condensed Matter Physics</vt:lpstr>
      <vt:lpstr>Upcoming Courses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14</cp:revision>
  <dcterms:created xsi:type="dcterms:W3CDTF">2020-10-08T15:25:34Z</dcterms:created>
  <dcterms:modified xsi:type="dcterms:W3CDTF">2024-10-22T15:44:14Z</dcterms:modified>
</cp:coreProperties>
</file>